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256" r:id="rId4"/>
    <p:sldId id="264" r:id="rId5"/>
    <p:sldId id="258" r:id="rId6"/>
    <p:sldId id="263" r:id="rId7"/>
    <p:sldId id="259" r:id="rId8"/>
    <p:sldId id="260" r:id="rId9"/>
    <p:sldId id="261" r:id="rId10"/>
    <p:sldId id="262" r:id="rId11"/>
    <p:sldId id="274" r:id="rId12"/>
    <p:sldId id="257" r:id="rId13"/>
    <p:sldId id="266" r:id="rId14"/>
    <p:sldId id="265" r:id="rId15"/>
    <p:sldId id="267" r:id="rId16"/>
    <p:sldId id="268" r:id="rId17"/>
    <p:sldId id="269" r:id="rId18"/>
    <p:sldId id="271" r:id="rId19"/>
    <p:sldId id="293" r:id="rId20"/>
    <p:sldId id="292" r:id="rId21"/>
    <p:sldId id="291" r:id="rId22"/>
    <p:sldId id="290" r:id="rId23"/>
    <p:sldId id="288" r:id="rId24"/>
    <p:sldId id="299" r:id="rId25"/>
    <p:sldId id="294" r:id="rId26"/>
    <p:sldId id="272" r:id="rId27"/>
    <p:sldId id="275" r:id="rId28"/>
    <p:sldId id="277" r:id="rId29"/>
    <p:sldId id="297" r:id="rId30"/>
    <p:sldId id="279" r:id="rId31"/>
    <p:sldId id="280" r:id="rId32"/>
    <p:sldId id="273" r:id="rId33"/>
    <p:sldId id="296" r:id="rId34"/>
    <p:sldId id="276" r:id="rId35"/>
    <p:sldId id="278" r:id="rId36"/>
    <p:sldId id="283" r:id="rId37"/>
    <p:sldId id="281" r:id="rId38"/>
    <p:sldId id="282" r:id="rId39"/>
    <p:sldId id="284" r:id="rId40"/>
    <p:sldId id="285" r:id="rId41"/>
    <p:sldId id="287" r:id="rId42"/>
    <p:sldId id="286" r:id="rId43"/>
    <p:sldId id="295" r:id="rId44"/>
    <p:sldId id="298" r:id="rId45"/>
    <p:sldId id="289" r:id="rId46"/>
    <p:sldId id="270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504" y="-24"/>
      </p:cViewPr>
      <p:guideLst>
        <p:guide orient="horz" pos="162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A53B5-5F9E-F548-9CA3-2348FF505BF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56D6E-2C84-5B41-B73E-A17821EA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1.1KIPS == 0.0011 MMIPS (A thousandth of a MIPS)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07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VAX 11/780 = 1 MIPS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2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0.52 MIPS (36 years)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 MIPS!!!!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6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FiPy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Five networks: </a:t>
            </a:r>
            <a:r>
              <a:rPr lang="en-US" dirty="0" err="1" smtClean="0"/>
              <a:t>WiFi</a:t>
            </a:r>
            <a:r>
              <a:rPr lang="en-US" dirty="0" smtClean="0"/>
              <a:t>, Bluetooth, LORA, </a:t>
            </a:r>
            <a:r>
              <a:rPr lang="en-US" dirty="0" err="1" smtClean="0"/>
              <a:t>SigFox</a:t>
            </a:r>
            <a:r>
              <a:rPr lang="en-US" dirty="0" smtClean="0"/>
              <a:t>, LTE</a:t>
            </a:r>
          </a:p>
          <a:p>
            <a:r>
              <a:rPr lang="en-US" dirty="0" smtClean="0"/>
              <a:t>ESP32: </a:t>
            </a:r>
            <a:r>
              <a:rPr lang="en-US" dirty="0" err="1" smtClean="0"/>
              <a:t>Wifi</a:t>
            </a:r>
            <a:r>
              <a:rPr lang="en-US" baseline="0" dirty="0" smtClean="0"/>
              <a:t> plus huge resources and 600 DMIPS!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knows where we are going?</a:t>
            </a:r>
            <a:r>
              <a:rPr lang="en-US" baseline="0" dirty="0" smtClean="0"/>
              <a:t> These are crazy times!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Date: 22.03.2016     Last updated: 29.03.2016 at 08.12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Category: Make It Digital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a landmark moment, from today up to one million BBC </a:t>
            </a:r>
            <a:r>
              <a:rPr lang="en-US" dirty="0" err="1" smtClean="0"/>
              <a:t>micro:bits</a:t>
            </a:r>
            <a:r>
              <a:rPr lang="en-US" dirty="0" smtClean="0"/>
              <a:t> are being delivered free to every year 7 student in England and Wales, year 8 student in Northern Ireland and S1 student in Scotland. The BBC </a:t>
            </a:r>
            <a:r>
              <a:rPr lang="en-US" dirty="0" err="1" smtClean="0"/>
              <a:t>micro:bit</a:t>
            </a:r>
            <a:r>
              <a:rPr lang="en-US" dirty="0" smtClean="0"/>
              <a:t>, launched as part of the BBC Make it Digital initiative, is a pocket-sized </a:t>
            </a:r>
            <a:r>
              <a:rPr lang="en-US" dirty="0" err="1" smtClean="0"/>
              <a:t>codeable</a:t>
            </a:r>
            <a:r>
              <a:rPr lang="en-US" dirty="0" smtClean="0"/>
              <a:t> computer that allows young people to get creative with technology, whatever their level of experience, and aims to help develop a new generation of digital pioneers.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Damien</a:t>
            </a:r>
            <a:r>
              <a:rPr lang="en-US" baseline="0" dirty="0" smtClean="0"/>
              <a:t> George, inventor of </a:t>
            </a:r>
            <a:r>
              <a:rPr lang="en-US" baseline="0" dirty="0" err="1" smtClean="0"/>
              <a:t>MicroPyhton</a:t>
            </a:r>
            <a:endParaRPr lang="en-US" baseline="0" dirty="0" smtClean="0"/>
          </a:p>
          <a:p>
            <a:r>
              <a:rPr lang="en-US" baseline="0" dirty="0" smtClean="0"/>
              <a:t>Nick </a:t>
            </a:r>
            <a:r>
              <a:rPr lang="en-US" baseline="0" dirty="0" err="1" smtClean="0"/>
              <a:t>Tollervey</a:t>
            </a:r>
            <a:r>
              <a:rPr lang="en-US" baseline="0" dirty="0" smtClean="0"/>
              <a:t>, developer of mu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6CADA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6CADA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0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96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54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50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53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09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87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5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1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53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41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83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69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62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82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1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19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81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55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28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8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2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6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8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6CADA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6CADA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6CADA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6CADA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6CADA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6CADA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8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9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ropython.org/resources/firmware/esp8266-20170823-v1.9.2.bi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The Next Steps to World Domination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49600"/>
            <a:ext cx="6400800" cy="10795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Steve Holden</a:t>
            </a:r>
          </a:p>
          <a:p>
            <a:r>
              <a:rPr lang="en-US" sz="2400" dirty="0" smtClean="0"/>
              <a:t>CTO, Global Stress Index Limited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707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200" dirty="0" smtClean="0"/>
              <a:t>?</a:t>
            </a:r>
            <a:endParaRPr lang="en-US" sz="19200" dirty="0"/>
          </a:p>
        </p:txBody>
      </p:sp>
    </p:spTree>
    <p:extLst>
      <p:ext uri="{BB962C8B-B14F-4D97-AF65-F5344CB8AC3E}">
        <p14:creationId xmlns:p14="http://schemas.microsoft.com/office/powerpoint/2010/main" val="389268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20-Year Plan for World Domination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dirty="0" smtClean="0"/>
              <a:t>Help grow Python’s communities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Help underpin the Python Software Foundation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Profit? (and for whom?)</a:t>
            </a:r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A million new users in a single year might help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0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Seminal Moment: </a:t>
            </a:r>
            <a:r>
              <a:rPr lang="en-US" dirty="0" smtClean="0"/>
              <a:t>22.03.2016</a:t>
            </a:r>
            <a:endParaRPr lang="en-US" dirty="0"/>
          </a:p>
        </p:txBody>
      </p:sp>
      <p:pic>
        <p:nvPicPr>
          <p:cNvPr id="4" name="Content Placeholder 3" descr="microbi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 b="13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275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Python in Everyone’s Reach</a:t>
            </a:r>
            <a:endParaRPr lang="en-US" dirty="0"/>
          </a:p>
        </p:txBody>
      </p:sp>
      <p:pic>
        <p:nvPicPr>
          <p:cNvPr id="4" name="Content Placeholder 3" descr="microbit_user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 b="13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82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to Purists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talking about </a:t>
            </a:r>
            <a:r>
              <a:rPr lang="en-US" i="1" dirty="0" smtClean="0"/>
              <a:t>learners</a:t>
            </a:r>
          </a:p>
          <a:p>
            <a:r>
              <a:rPr lang="en-US" dirty="0" smtClean="0"/>
              <a:t>They do not need huge libraries</a:t>
            </a:r>
          </a:p>
          <a:p>
            <a:r>
              <a:rPr lang="en-US" dirty="0" smtClean="0"/>
              <a:t>Direct hands-on experience </a:t>
            </a:r>
            <a:r>
              <a:rPr lang="en-US" i="1" dirty="0" smtClean="0"/>
              <a:t>enables</a:t>
            </a:r>
            <a:endParaRPr lang="en-US" dirty="0" smtClean="0"/>
          </a:p>
          <a:p>
            <a:r>
              <a:rPr lang="en-US" dirty="0" smtClean="0"/>
              <a:t>Large resources are not required</a:t>
            </a:r>
          </a:p>
          <a:p>
            <a:pPr lvl="1"/>
            <a:r>
              <a:rPr lang="en-US" dirty="0" smtClean="0"/>
              <a:t>Large numbers of devices </a:t>
            </a:r>
            <a:r>
              <a:rPr lang="en-US" i="1" dirty="0" smtClean="0"/>
              <a:t>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8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MicroPython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Damien George</a:t>
            </a:r>
            <a:endParaRPr lang="en-US" dirty="0"/>
          </a:p>
        </p:txBody>
      </p:sp>
      <p:pic>
        <p:nvPicPr>
          <p:cNvPr id="8" name="Content Placeholder 7" descr="DamienGeorge.jpe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0" b="13320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Nick </a:t>
            </a:r>
            <a:r>
              <a:rPr lang="en-US" dirty="0" err="1" smtClean="0"/>
              <a:t>Tollervey</a:t>
            </a:r>
            <a:endParaRPr lang="en-US" dirty="0"/>
          </a:p>
        </p:txBody>
      </p:sp>
      <p:pic>
        <p:nvPicPr>
          <p:cNvPr id="9" name="Content Placeholder 8" descr="NickTollervey.jp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6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437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MicroPython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entire Python 3.4 syntax, including</a:t>
            </a:r>
          </a:p>
          <a:p>
            <a:pPr lvl="1"/>
            <a:r>
              <a:rPr lang="en-US" dirty="0" smtClean="0"/>
              <a:t>Exceptions</a:t>
            </a:r>
          </a:p>
          <a:p>
            <a:pPr lvl="1"/>
            <a:r>
              <a:rPr lang="en-US" sz="2000" dirty="0" smtClean="0">
                <a:latin typeface="Courier"/>
                <a:cs typeface="Courier"/>
              </a:rPr>
              <a:t>with</a:t>
            </a:r>
            <a:r>
              <a:rPr lang="en-US" dirty="0" smtClean="0"/>
              <a:t> , </a:t>
            </a:r>
            <a:r>
              <a:rPr lang="en-US" sz="2000" dirty="0" smtClean="0">
                <a:latin typeface="Courier"/>
                <a:cs typeface="Courier"/>
              </a:rPr>
              <a:t>yield from</a:t>
            </a:r>
            <a:r>
              <a:rPr lang="en-US" dirty="0" smtClean="0"/>
              <a:t>, </a:t>
            </a:r>
            <a:r>
              <a:rPr lang="en-US" i="1" dirty="0" smtClean="0"/>
              <a:t>etc.</a:t>
            </a:r>
          </a:p>
          <a:p>
            <a:r>
              <a:rPr lang="en-US" dirty="0" smtClean="0"/>
              <a:t>Also adds 3.5’s </a:t>
            </a:r>
            <a:r>
              <a:rPr lang="en-US" sz="2000" dirty="0" err="1" smtClean="0">
                <a:latin typeface="Courier"/>
                <a:cs typeface="Courier"/>
              </a:rPr>
              <a:t>async</a:t>
            </a:r>
            <a:r>
              <a:rPr lang="en-US" dirty="0" smtClean="0"/>
              <a:t> and </a:t>
            </a:r>
            <a:r>
              <a:rPr lang="en-US" sz="2000" dirty="0" smtClean="0">
                <a:latin typeface="Courier"/>
                <a:cs typeface="Courier"/>
              </a:rPr>
              <a:t>await</a:t>
            </a:r>
            <a:endParaRPr lang="en-US" dirty="0">
              <a:cs typeface="Courier"/>
            </a:endParaRPr>
          </a:p>
          <a:p>
            <a:r>
              <a:rPr lang="en-US" dirty="0" smtClean="0">
                <a:cs typeface="Courier"/>
              </a:rPr>
              <a:t>Optional machine code!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Types include</a:t>
            </a:r>
            <a:br>
              <a:rPr lang="en-US" dirty="0" smtClean="0"/>
            </a:br>
            <a:r>
              <a:rPr lang="en-US" dirty="0" err="1" smtClean="0"/>
              <a:t>str</a:t>
            </a:r>
            <a:r>
              <a:rPr lang="en-US" dirty="0" smtClean="0"/>
              <a:t>, bytes, </a:t>
            </a:r>
            <a:r>
              <a:rPr lang="en-US" dirty="0" err="1" smtClean="0"/>
              <a:t>bytearray</a:t>
            </a:r>
            <a:r>
              <a:rPr lang="en-US" dirty="0" smtClean="0"/>
              <a:t>, tuple, list, </a:t>
            </a:r>
            <a:r>
              <a:rPr lang="en-US" dirty="0" err="1" smtClean="0"/>
              <a:t>dict</a:t>
            </a:r>
            <a:r>
              <a:rPr lang="en-US" dirty="0" smtClean="0"/>
              <a:t>, set, </a:t>
            </a:r>
            <a:r>
              <a:rPr lang="en-US" dirty="0" err="1" smtClean="0"/>
              <a:t>frozenset</a:t>
            </a:r>
            <a:r>
              <a:rPr lang="en-US" dirty="0" smtClean="0"/>
              <a:t>, </a:t>
            </a:r>
            <a:r>
              <a:rPr lang="en-US" dirty="0" err="1" smtClean="0"/>
              <a:t>array.array</a:t>
            </a:r>
            <a:r>
              <a:rPr lang="en-US" dirty="0" smtClean="0"/>
              <a:t>, </a:t>
            </a:r>
            <a:r>
              <a:rPr lang="en-US" dirty="0" err="1" smtClean="0"/>
              <a:t>collections.namedtuple</a:t>
            </a:r>
            <a:endParaRPr lang="en-US" dirty="0" smtClean="0"/>
          </a:p>
          <a:p>
            <a:r>
              <a:rPr lang="en-US" dirty="0" smtClean="0"/>
              <a:t>Also, naturally, classes and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9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Systems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PyBoard</a:t>
            </a:r>
            <a:endParaRPr lang="en-US" dirty="0" smtClean="0"/>
          </a:p>
          <a:p>
            <a:r>
              <a:rPr lang="en-US" dirty="0" err="1" smtClean="0"/>
              <a:t>WiPy</a:t>
            </a:r>
            <a:endParaRPr lang="en-US" dirty="0" smtClean="0"/>
          </a:p>
          <a:p>
            <a:r>
              <a:rPr lang="en-US" dirty="0" smtClean="0"/>
              <a:t>ESP8266</a:t>
            </a:r>
          </a:p>
          <a:p>
            <a:r>
              <a:rPr lang="en-US" dirty="0" smtClean="0"/>
              <a:t>ESP32</a:t>
            </a:r>
          </a:p>
          <a:p>
            <a:r>
              <a:rPr lang="en-US" dirty="0" smtClean="0"/>
              <a:t>STM32F4</a:t>
            </a:r>
          </a:p>
          <a:p>
            <a:r>
              <a:rPr lang="en-US" dirty="0" smtClean="0"/>
              <a:t>NUCLEO boards</a:t>
            </a:r>
          </a:p>
          <a:p>
            <a:r>
              <a:rPr lang="en-US" dirty="0" err="1" smtClean="0"/>
              <a:t>Espruino</a:t>
            </a:r>
            <a:r>
              <a:rPr lang="en-US" dirty="0" smtClean="0"/>
              <a:t> Pico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4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A small amount of EPROM appears as </a:t>
            </a:r>
            <a:r>
              <a:rPr lang="en-US" sz="2400" b="1" dirty="0" smtClean="0">
                <a:solidFill>
                  <a:schemeClr val="bg2"/>
                </a:solidFill>
                <a:latin typeface="Courier"/>
                <a:cs typeface="Courier"/>
              </a:rPr>
              <a:t>/flash</a:t>
            </a:r>
          </a:p>
          <a:p>
            <a:r>
              <a:rPr lang="en-US" dirty="0" smtClean="0"/>
              <a:t>With hardware </a:t>
            </a:r>
            <a:r>
              <a:rPr lang="en-US" dirty="0" smtClean="0"/>
              <a:t>support you can also get </a:t>
            </a:r>
            <a:r>
              <a:rPr lang="en-US" sz="2400" b="1" dirty="0" smtClean="0">
                <a:solidFill>
                  <a:schemeClr val="bg2"/>
                </a:solidFill>
                <a:latin typeface="Courier"/>
                <a:cs typeface="Courier"/>
              </a:rPr>
              <a:t>/</a:t>
            </a:r>
            <a:r>
              <a:rPr lang="en-US" sz="2400" b="1" dirty="0" err="1" smtClean="0">
                <a:solidFill>
                  <a:schemeClr val="bg2"/>
                </a:solidFill>
                <a:latin typeface="Courier"/>
                <a:cs typeface="Courier"/>
              </a:rPr>
              <a:t>sd</a:t>
            </a:r>
            <a:endParaRPr lang="en-US" sz="2400" dirty="0" smtClean="0"/>
          </a:p>
          <a:p>
            <a:pPr lvl="1"/>
            <a:r>
              <a:rPr lang="en-US" dirty="0" smtClean="0"/>
              <a:t>One or the other becomes current directory</a:t>
            </a:r>
          </a:p>
          <a:p>
            <a:r>
              <a:rPr lang="en-US" dirty="0" smtClean="0"/>
              <a:t>Can access via an abbreviated </a:t>
            </a:r>
            <a:r>
              <a:rPr lang="en-US" sz="2400" b="1" dirty="0" err="1" smtClean="0">
                <a:solidFill>
                  <a:schemeClr val="bg2"/>
                </a:solidFill>
                <a:latin typeface="Courier"/>
                <a:cs typeface="Courier"/>
              </a:rPr>
              <a:t>os</a:t>
            </a:r>
            <a:r>
              <a:rPr lang="en-US" dirty="0"/>
              <a:t> </a:t>
            </a:r>
            <a:r>
              <a:rPr lang="en-US" dirty="0" smtClean="0"/>
              <a:t>module</a:t>
            </a:r>
          </a:p>
          <a:p>
            <a:r>
              <a:rPr lang="en-US" sz="2400" b="1" dirty="0" smtClean="0">
                <a:solidFill>
                  <a:srgbClr val="EEECE1"/>
                </a:solidFill>
                <a:latin typeface="Courier"/>
                <a:cs typeface="Courier"/>
              </a:rPr>
              <a:t>open</a:t>
            </a:r>
            <a:r>
              <a:rPr lang="en-US" dirty="0" smtClean="0"/>
              <a:t> works as usual</a:t>
            </a:r>
          </a:p>
        </p:txBody>
      </p:sp>
    </p:spTree>
    <p:extLst>
      <p:ext uri="{BB962C8B-B14F-4D97-AF65-F5344CB8AC3E}">
        <p14:creationId xmlns:p14="http://schemas.microsoft.com/office/powerpoint/2010/main" val="141599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 err="1" smtClean="0">
                <a:solidFill>
                  <a:srgbClr val="EEECE1"/>
                </a:solidFill>
                <a:latin typeface="Courier"/>
                <a:cs typeface="Courier"/>
              </a:rPr>
              <a:t>boot.py</a:t>
            </a:r>
            <a:r>
              <a:rPr lang="en-US" dirty="0" smtClean="0"/>
              <a:t> is run</a:t>
            </a:r>
          </a:p>
          <a:p>
            <a:r>
              <a:rPr lang="en-US" dirty="0" smtClean="0"/>
              <a:t>The USB interface is enabled</a:t>
            </a:r>
          </a:p>
          <a:p>
            <a:r>
              <a:rPr lang="en-US" sz="2800" b="1" dirty="0" err="1" smtClean="0">
                <a:solidFill>
                  <a:srgbClr val="EEECE1"/>
                </a:solidFill>
                <a:latin typeface="Courier"/>
                <a:cs typeface="Courier"/>
              </a:rPr>
              <a:t>main.py</a:t>
            </a:r>
            <a:r>
              <a:rPr lang="en-US" dirty="0" smtClean="0"/>
              <a:t> is run</a:t>
            </a:r>
          </a:p>
          <a:p>
            <a:r>
              <a:rPr lang="en-US" dirty="0" smtClean="0"/>
              <a:t>Most systems also allow a safe-mode boot</a:t>
            </a:r>
          </a:p>
          <a:p>
            <a:pPr lvl="1"/>
            <a:r>
              <a:rPr lang="en-US" dirty="0" smtClean="0"/>
              <a:t>Helpful when you get </a:t>
            </a:r>
            <a:r>
              <a:rPr lang="en-US" sz="2400" b="1" dirty="0" err="1" smtClean="0">
                <a:solidFill>
                  <a:srgbClr val="EEECE1"/>
                </a:solidFill>
                <a:latin typeface="Courier"/>
                <a:cs typeface="Courier"/>
              </a:rPr>
              <a:t>boot.py</a:t>
            </a:r>
            <a:r>
              <a:rPr lang="en-US" dirty="0" smtClean="0"/>
              <a:t> wrong</a:t>
            </a:r>
          </a:p>
          <a:p>
            <a:r>
              <a:rPr lang="en-US" dirty="0" smtClean="0"/>
              <a:t>Can reset the </a:t>
            </a:r>
            <a:r>
              <a:rPr lang="en-US" dirty="0" err="1" smtClean="0"/>
              <a:t>filesystem</a:t>
            </a:r>
            <a:r>
              <a:rPr lang="en-US" dirty="0" smtClean="0"/>
              <a:t> to factory settings</a:t>
            </a:r>
          </a:p>
        </p:txBody>
      </p:sp>
    </p:spTree>
    <p:extLst>
      <p:ext uri="{BB962C8B-B14F-4D97-AF65-F5344CB8AC3E}">
        <p14:creationId xmlns:p14="http://schemas.microsoft.com/office/powerpoint/2010/main" val="115457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programming in 1968</a:t>
            </a:r>
          </a:p>
          <a:p>
            <a:r>
              <a:rPr lang="en-US" dirty="0" smtClean="0"/>
              <a:t>Computational scientist by training</a:t>
            </a:r>
          </a:p>
          <a:p>
            <a:r>
              <a:rPr lang="en-US" dirty="0" smtClean="0"/>
              <a:t>Engineer at heart, electronics hobbyist</a:t>
            </a:r>
          </a:p>
          <a:p>
            <a:r>
              <a:rPr lang="en-US" dirty="0" smtClean="0"/>
              <a:t>Python user since Python 1.4</a:t>
            </a:r>
          </a:p>
          <a:p>
            <a:r>
              <a:rPr lang="en-US" dirty="0" smtClean="0"/>
              <a:t>Enjoy helping people to learn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3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Paste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 with </a:t>
            </a:r>
            <a:r>
              <a:rPr lang="en-US" dirty="0" smtClean="0">
                <a:solidFill>
                  <a:srgbClr val="EEECE1"/>
                </a:solidFill>
              </a:rPr>
              <a:t>^E</a:t>
            </a:r>
          </a:p>
          <a:p>
            <a:r>
              <a:rPr lang="en-US" dirty="0" smtClean="0"/>
              <a:t>Paste code in</a:t>
            </a:r>
          </a:p>
          <a:p>
            <a:r>
              <a:rPr lang="en-US" dirty="0" smtClean="0"/>
              <a:t>Terminate entry and parse code with </a:t>
            </a:r>
            <a:r>
              <a:rPr lang="en-US" dirty="0" smtClean="0">
                <a:solidFill>
                  <a:srgbClr val="EEECE1"/>
                </a:solidFill>
              </a:rPr>
              <a:t>^D</a:t>
            </a:r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94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Support</a:t>
            </a:r>
            <a:endParaRPr lang="en-US" dirty="0"/>
          </a:p>
        </p:txBody>
      </p:sp>
      <p:pic>
        <p:nvPicPr>
          <p:cNvPr id="4" name="Content Placeholder 3" descr="Zerynth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77" r="-151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519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Zerynth</a:t>
            </a:r>
            <a:r>
              <a:rPr lang="en-US" dirty="0" smtClean="0"/>
              <a:t> </a:t>
            </a:r>
            <a:r>
              <a:rPr lang="en-US" dirty="0" err="1" smtClean="0"/>
              <a:t>MicroPython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Studio: an IDE</a:t>
            </a:r>
          </a:p>
          <a:p>
            <a:r>
              <a:rPr lang="en-US" dirty="0" smtClean="0"/>
              <a:t>VM: real-time ‘OS’ </a:t>
            </a:r>
            <a:r>
              <a:rPr lang="mr-IN" dirty="0" smtClean="0"/>
              <a:t>–</a:t>
            </a:r>
            <a:r>
              <a:rPr lang="en-US" dirty="0" smtClean="0"/>
              <a:t> hardware independent</a:t>
            </a:r>
          </a:p>
          <a:p>
            <a:r>
              <a:rPr lang="en-US" dirty="0" smtClean="0"/>
              <a:t>Advanced Device Manager</a:t>
            </a:r>
          </a:p>
          <a:p>
            <a:pPr lvl="1"/>
            <a:r>
              <a:rPr lang="en-US" dirty="0" smtClean="0"/>
              <a:t>OTA updates and remote procedure calls</a:t>
            </a:r>
          </a:p>
          <a:p>
            <a:r>
              <a:rPr lang="en-US" dirty="0" smtClean="0"/>
              <a:t>App: mobile phones to communicate directly with Python-programmed </a:t>
            </a:r>
            <a:r>
              <a:rPr lang="en-US" dirty="0" err="1" smtClean="0"/>
              <a:t>IoT</a:t>
            </a:r>
            <a:r>
              <a:rPr lang="en-US" smtClean="0"/>
              <a:t>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Zerynth</a:t>
            </a:r>
            <a:r>
              <a:rPr lang="en-US" dirty="0" smtClean="0"/>
              <a:t> Supported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ESP8266</a:t>
            </a:r>
          </a:p>
          <a:p>
            <a:r>
              <a:rPr lang="en-US" dirty="0" smtClean="0"/>
              <a:t>ESP32</a:t>
            </a:r>
          </a:p>
          <a:p>
            <a:r>
              <a:rPr lang="en-US" dirty="0" smtClean="0"/>
              <a:t>Microchip/Atmel SAM*</a:t>
            </a:r>
          </a:p>
          <a:p>
            <a:r>
              <a:rPr lang="en-US" dirty="0" smtClean="0"/>
              <a:t>Nordic NRF*</a:t>
            </a:r>
          </a:p>
          <a:p>
            <a:r>
              <a:rPr lang="en-US" dirty="0" smtClean="0"/>
              <a:t>NXP K64</a:t>
            </a:r>
          </a:p>
          <a:p>
            <a:r>
              <a:rPr lang="en-US" dirty="0" smtClean="0"/>
              <a:t>Particle Photon</a:t>
            </a:r>
          </a:p>
          <a:p>
            <a:r>
              <a:rPr lang="en-US" dirty="0" smtClean="0"/>
              <a:t>33 different systems in all!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7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from machine import Pin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Digital input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in_pin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Pin(0,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machine.Pin.IN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machine.Pin.PULL_UP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p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in_pin.value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Digital output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out_pin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machine.Pin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(0,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machine.Pin.OUT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Set of clear using the same method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out_pin.value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(1)   # sets it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Out_pin.value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(0)   # clears it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55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Handling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Files are stored in a FAT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filesystem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in flash memory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 = open('data.txt', 'w')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f.write('some data')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9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f.close()</a:t>
            </a: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 = open('data.txt')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f.read()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'some data'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f.close()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1532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Networking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def http_get(url):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_, _, host, path = url.split('/', 3)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addr = socket.getaddrinfo(host, 80)[0][-1]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s = socket.socket()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s.connect(addr)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s.send(bytes('GET /%s HTTP/1.0\r\nHost: %s\r\n\r\n' % (path, host), 'utf8'))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while True: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data = s.recv(100)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if data: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print(str(data, 'utf8'), end='')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else: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break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s.close()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43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Hobby Servomotor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import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pyb</a:t>
            </a: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s1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pyb.Servo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(1)   # create a servo object on position X1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s2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pyb.Servo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(2)   # create a servo object on position X2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s1.angle(45)        # move servo 1 to 45 degrees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s2.angle(0)         # move servo 2 to 0 degrees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move servo1 and servo2 synchronously, taking 1500ms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s1.angle(-60, 1500)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s2.angle(30, 1500)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82936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Interrupt Handling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callback(p):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...     print('pin change', p)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from machine import Pin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p0 = Pin(0,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p2 = Pin(2,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p0.irq(trigger=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Pin.IRQ_FALLING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handler=callback)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p2.irq(trigger=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Pin.IRQ_RISING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|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Pin.IRQ_FALLING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handler=callback)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9756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import machine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configure RTC.ALARM0 to be able to wake the device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rtc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machine.RTC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rtc.irq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(trigger=rtc.ALARM0, wake=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machine.DEEPSLEEP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set RTC.ALARM0 to fire after 10 seconds (waking the device)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rtc.alarm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(rtc.ALARM0, 10000)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put the device to sleep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machine.deepsleep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...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machine.reset_cause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 ==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machine.DEEPSLEEP_RESET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print('woke from a deep sleep')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else: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print('power on or hard reset')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4542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k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7" y="1368152"/>
            <a:ext cx="8659944" cy="334643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6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>
                <a:latin typeface="Courier"/>
                <a:cs typeface="Courier"/>
              </a:rPr>
              <a:t>www.micropython.org</a:t>
            </a:r>
            <a:r>
              <a:rPr lang="en-US" sz="3600" b="1" dirty="0" smtClean="0">
                <a:latin typeface="Courier"/>
                <a:cs typeface="Courier"/>
              </a:rPr>
              <a:t>/unicorn/</a:t>
            </a:r>
            <a:endParaRPr lang="en-US" sz="3600" b="1" dirty="0">
              <a:latin typeface="Courier"/>
              <a:cs typeface="Courier"/>
            </a:endParaRPr>
          </a:p>
        </p:txBody>
      </p:sp>
      <p:pic>
        <p:nvPicPr>
          <p:cNvPr id="7" name="Content Placeholder 6" descr="unicornscree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20" r="-104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786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Real-world problem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De-bouncing switches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63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 Aren’t Just On/Off</a:t>
            </a:r>
            <a:endParaRPr lang="en-US" dirty="0"/>
          </a:p>
        </p:txBody>
      </p:sp>
      <p:pic>
        <p:nvPicPr>
          <p:cNvPr id="4" name="Content Placeholder 3" descr="switchbou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7" r="-166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400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pure software solution</a:t>
            </a:r>
          </a:p>
          <a:p>
            <a:pPr lvl="1"/>
            <a:r>
              <a:rPr lang="en-US" dirty="0" smtClean="0"/>
              <a:t>Sample at regular intervals</a:t>
            </a:r>
          </a:p>
          <a:p>
            <a:pPr lvl="1"/>
            <a:r>
              <a:rPr lang="en-US" dirty="0" smtClean="0"/>
              <a:t>Switch is stable when N samples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72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Class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from machine import Timer, Pin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class Switch: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__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init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__(self,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pin_no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name):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0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0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self.pin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Pin(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pin_no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self.name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name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output(self):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"Return name of switch if closed, dot if open."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return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self.name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else "."</a:t>
            </a:r>
          </a:p>
        </p:txBody>
      </p:sp>
    </p:spTree>
    <p:extLst>
      <p:ext uri="{BB962C8B-B14F-4D97-AF65-F5344CB8AC3E}">
        <p14:creationId xmlns:p14="http://schemas.microsoft.com/office/powerpoint/2010/main" val="1750295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Debouncer</a:t>
            </a:r>
            <a:r>
              <a:rPr lang="en-US" dirty="0" smtClean="0"/>
              <a:t> Class Definition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class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Debouncer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: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__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init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__(self):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self.switches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[]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self.timer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Timer(-1)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self.timer.init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(period=6, mode=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Timer.PERIODIC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callback=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self.tick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register(self, switch):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"Add a switch to the bank."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self.switches.append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switch.pin.init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(mode=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pull=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Pin.PULL_UP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return switch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4439920" y="1330960"/>
            <a:ext cx="2184400" cy="731520"/>
          </a:xfrm>
          <a:prstGeom prst="wedgeEllipseCallout">
            <a:avLst>
              <a:gd name="adj1" fmla="val -70135"/>
              <a:gd name="adj2" fmla="val 1152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36160" y="1513840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6 </a:t>
            </a:r>
            <a:r>
              <a:rPr lang="en-US" dirty="0" err="1" smtClean="0">
                <a:solidFill>
                  <a:srgbClr val="0000FF"/>
                </a:solidFill>
              </a:rPr>
              <a:t>ms</a:t>
            </a:r>
            <a:r>
              <a:rPr lang="en-US" dirty="0" smtClean="0">
                <a:solidFill>
                  <a:srgbClr val="0000FF"/>
                </a:solidFill>
              </a:rPr>
              <a:t> intervals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27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Debouncer</a:t>
            </a:r>
            <a:r>
              <a:rPr lang="en-US" dirty="0" smtClean="0"/>
              <a:t> Class Definition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tick(self, _):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"Examine input states and note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debounced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state changes."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for switch in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self.switches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bit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switch.pin.value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((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&lt;&lt; 1) | bit) &amp; 0xfff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# Latch state if last 12 samples were equal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if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== 0x000:   # switch pressed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True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elif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== 0xfff: # switch released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False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4339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Setup on 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switches():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"Report names of closed switches."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return "".join(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x.output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 for x in (R, W, B, Y))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Create a bank of four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debounced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switches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d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Debouncer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Y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d.register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(Switch(0, "Y")) # D3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R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d.register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(Switch(14, "R")) # D5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W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d.register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(Switch(12, "W")) # D6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B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d.register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(Switch(13, "B")) # D7</a:t>
            </a:r>
          </a:p>
        </p:txBody>
      </p:sp>
    </p:spTree>
    <p:extLst>
      <p:ext uri="{BB962C8B-B14F-4D97-AF65-F5344CB8AC3E}">
        <p14:creationId xmlns:p14="http://schemas.microsoft.com/office/powerpoint/2010/main" val="518842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# Background task loops reporting changes in any switch's state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state = switches()</a:t>
            </a:r>
          </a:p>
          <a:p>
            <a:pPr marL="0" indent="0">
              <a:buNone/>
            </a:pP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while True: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new_state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= switches()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   if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new_state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!= state: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       state =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new_state</a:t>
            </a: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       print(state)</a:t>
            </a:r>
          </a:p>
        </p:txBody>
      </p:sp>
    </p:spTree>
    <p:extLst>
      <p:ext uri="{BB962C8B-B14F-4D97-AF65-F5344CB8AC3E}">
        <p14:creationId xmlns:p14="http://schemas.microsoft.com/office/powerpoint/2010/main" val="102523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(ESP8266 Systems)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wget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  <a:hlinkClick r:id="rId2"/>
              </a:rPr>
              <a:t>http://micropython.org/resources/firmware/esp8266-20170823-v1.9.2.bin</a:t>
            </a: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pip install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alias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="python -m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--port /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dev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/tty.wchusbserial1410"</a:t>
            </a:r>
          </a:p>
          <a:p>
            <a:pPr marL="0" indent="0">
              <a:buNone/>
            </a:pP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erase_flash</a:t>
            </a: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--baud 115200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write_flash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--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flash_size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=detect 0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esp8266-20170823-v1.9.2.bin</a:t>
            </a:r>
          </a:p>
        </p:txBody>
      </p:sp>
    </p:spTree>
    <p:extLst>
      <p:ext uri="{BB962C8B-B14F-4D97-AF65-F5344CB8AC3E}">
        <p14:creationId xmlns:p14="http://schemas.microsoft.com/office/powerpoint/2010/main" val="182962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1977</a:t>
            </a:r>
            <a:endParaRPr lang="en-US" dirty="0"/>
          </a:p>
        </p:txBody>
      </p:sp>
      <p:pic>
        <p:nvPicPr>
          <p:cNvPr id="4" name="Content Placeholder 3" descr="Vax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19" r="-29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954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Demonstration!</a:t>
            </a:r>
            <a:endParaRPr lang="en-US" dirty="0"/>
          </a:p>
        </p:txBody>
      </p:sp>
      <p:pic>
        <p:nvPicPr>
          <p:cNvPr id="5" name="Content Placeholder 4" descr="demotim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9" b="293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011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Possibilities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 control</a:t>
            </a:r>
          </a:p>
          <a:p>
            <a:r>
              <a:rPr lang="en-US" dirty="0" smtClean="0"/>
              <a:t>Toys and games</a:t>
            </a:r>
          </a:p>
          <a:p>
            <a:r>
              <a:rPr lang="en-US" dirty="0" smtClean="0"/>
              <a:t>Weather stations</a:t>
            </a:r>
          </a:p>
          <a:p>
            <a:r>
              <a:rPr lang="en-US" dirty="0" smtClean="0"/>
              <a:t>Light patterns</a:t>
            </a:r>
          </a:p>
          <a:p>
            <a:r>
              <a:rPr lang="en-US" dirty="0" smtClean="0"/>
              <a:t>Science instrumentation/data collection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15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Computers don’t just belong in mathematics</a:t>
            </a:r>
          </a:p>
          <a:p>
            <a:r>
              <a:rPr lang="en-US" dirty="0" err="1" smtClean="0"/>
              <a:t>MicroPython</a:t>
            </a:r>
            <a:r>
              <a:rPr lang="en-US" dirty="0" smtClean="0"/>
              <a:t> gives children </a:t>
            </a:r>
            <a:r>
              <a:rPr lang="en-US" i="1" dirty="0" smtClean="0"/>
              <a:t>direct, hands-on</a:t>
            </a:r>
            <a:r>
              <a:rPr lang="en-US" dirty="0" smtClean="0"/>
              <a:t> experience</a:t>
            </a:r>
          </a:p>
          <a:p>
            <a:pPr lvl="1"/>
            <a:r>
              <a:rPr lang="en-US" i="1" dirty="0" smtClean="0"/>
              <a:t>Puts them in control</a:t>
            </a:r>
            <a:endParaRPr lang="en-US" dirty="0" smtClean="0"/>
          </a:p>
          <a:p>
            <a:r>
              <a:rPr lang="en-US" dirty="0" smtClean="0"/>
              <a:t>The younger they start, the more useful they will find computers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14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Contact me:</a:t>
            </a: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sh@felix.com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holdenweb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Slides and code available at</a:t>
            </a:r>
          </a:p>
          <a:p>
            <a:pPr marL="0" indent="0" algn="ctr"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holdenweb</a:t>
            </a:r>
            <a:r>
              <a:rPr lang="en-US" dirty="0" smtClean="0"/>
              <a:t>/PyConIE2017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63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 smtClean="0"/>
              <a:t>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micropython</a:t>
            </a:r>
            <a:r>
              <a:rPr lang="en-US" sz="2000" dirty="0" smtClean="0"/>
              <a:t>/</a:t>
            </a:r>
          </a:p>
          <a:p>
            <a:pPr marL="0" indent="0">
              <a:buNone/>
            </a:pPr>
            <a:r>
              <a:rPr lang="en-US" sz="2000" dirty="0" err="1" smtClean="0"/>
              <a:t>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micropython</a:t>
            </a:r>
            <a:r>
              <a:rPr lang="en-US" sz="2000" dirty="0" smtClean="0"/>
              <a:t>/</a:t>
            </a:r>
            <a:r>
              <a:rPr lang="en-US" sz="2000" dirty="0" err="1" smtClean="0"/>
              <a:t>micropython</a:t>
            </a:r>
            <a:r>
              <a:rPr lang="en-US" sz="2000" dirty="0" smtClean="0"/>
              <a:t>/wiki</a:t>
            </a:r>
          </a:p>
          <a:p>
            <a:pPr marL="0" indent="0">
              <a:buNone/>
            </a:pPr>
            <a:r>
              <a:rPr lang="en-US" sz="2000" dirty="0" err="1" smtClean="0"/>
              <a:t>www.micropython.org</a:t>
            </a:r>
            <a:r>
              <a:rPr lang="en-US" sz="2000" dirty="0" smtClean="0"/>
              <a:t>/download</a:t>
            </a:r>
          </a:p>
          <a:p>
            <a:pPr marL="0" indent="0">
              <a:buNone/>
            </a:pPr>
            <a:r>
              <a:rPr lang="en-US" sz="2000" dirty="0" err="1" smtClean="0"/>
              <a:t>twitter.com</a:t>
            </a:r>
            <a:r>
              <a:rPr lang="en-US" sz="2000" dirty="0" smtClean="0"/>
              <a:t>/</a:t>
            </a:r>
            <a:r>
              <a:rPr lang="en-US" sz="2000" dirty="0" err="1" smtClean="0"/>
              <a:t>search?q</a:t>
            </a:r>
            <a:r>
              <a:rPr lang="en-US" sz="2000" dirty="0" smtClean="0"/>
              <a:t>=#</a:t>
            </a:r>
            <a:r>
              <a:rPr lang="en-US" sz="2000" dirty="0" err="1" smtClean="0"/>
              <a:t>micropython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8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1984</a:t>
            </a:r>
            <a:endParaRPr lang="en-US" dirty="0"/>
          </a:p>
        </p:txBody>
      </p:sp>
      <p:pic>
        <p:nvPicPr>
          <p:cNvPr id="2" name="Picture 1" descr="Macintosh_128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1" y="1349368"/>
            <a:ext cx="3084008" cy="361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6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4" name="Content Placeholder 3" descr="WiP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85" r="-2918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5470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4" name="Content Placeholder 3" descr="D1Mini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089" r="-111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928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4" name="Content Placeholder 3" descr="FiPy.jp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r="5379"/>
          <a:stretch>
            <a:fillRect/>
          </a:stretch>
        </p:blipFill>
        <p:spPr/>
      </p:pic>
      <p:pic>
        <p:nvPicPr>
          <p:cNvPr id="9" name="Content Placeholder 8" descr="ESP32.JP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" b="79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444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ESP32 Features</a:t>
            </a:r>
            <a:endParaRPr lang="en-US" dirty="0"/>
          </a:p>
        </p:txBody>
      </p:sp>
      <p:pic>
        <p:nvPicPr>
          <p:cNvPr id="5" name="Content Placeholder 4" descr="esp32-block-diagra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Twin-core CPU (200 MIPS)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and Bluetooth</a:t>
            </a:r>
          </a:p>
          <a:p>
            <a:r>
              <a:rPr lang="en-US" dirty="0" smtClean="0"/>
              <a:t>Crypto acceleration</a:t>
            </a:r>
          </a:p>
          <a:p>
            <a:r>
              <a:rPr lang="en-US" dirty="0" smtClean="0"/>
              <a:t>Touch sensing</a:t>
            </a:r>
          </a:p>
          <a:p>
            <a:r>
              <a:rPr lang="en-US" dirty="0" smtClean="0"/>
              <a:t>A-to-D and D-to-A</a:t>
            </a:r>
          </a:p>
          <a:p>
            <a:r>
              <a:rPr lang="en-US" dirty="0" smtClean="0"/>
              <a:t>Many </a:t>
            </a:r>
            <a:r>
              <a:rPr lang="en-US" dirty="0" err="1" smtClean="0"/>
              <a:t>comms</a:t>
            </a:r>
            <a:r>
              <a:rPr lang="en-US" dirty="0" smtClean="0"/>
              <a:t>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5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3867</TotalTime>
  <Words>1695</Words>
  <Application>Microsoft Macintosh PowerPoint</Application>
  <PresentationFormat>On-screen Show (16:9)</PresentationFormat>
  <Paragraphs>288</Paragraphs>
  <Slides>44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Office Theme</vt:lpstr>
      <vt:lpstr>Custom Design</vt:lpstr>
      <vt:lpstr>1_Custom Design</vt:lpstr>
      <vt:lpstr>MicroPython: The Next Steps to World Domination</vt:lpstr>
      <vt:lpstr>Introductions</vt:lpstr>
      <vt:lpstr>1948</vt:lpstr>
      <vt:lpstr>1977</vt:lpstr>
      <vt:lpstr>1984</vt:lpstr>
      <vt:lpstr>2015</vt:lpstr>
      <vt:lpstr>2016</vt:lpstr>
      <vt:lpstr>2017</vt:lpstr>
      <vt:lpstr>Some ESP32 Features</vt:lpstr>
      <vt:lpstr>2020</vt:lpstr>
      <vt:lpstr>20-Year Plan for World Domination</vt:lpstr>
      <vt:lpstr>A Seminal Moment: 22.03.2016</vt:lpstr>
      <vt:lpstr>Goal: Python in Everyone’s Reach</vt:lpstr>
      <vt:lpstr>Note to Purists</vt:lpstr>
      <vt:lpstr>MicroPython</vt:lpstr>
      <vt:lpstr>MicroPython Features</vt:lpstr>
      <vt:lpstr>Supported Systems</vt:lpstr>
      <vt:lpstr>Filesystem</vt:lpstr>
      <vt:lpstr>Boot Sequence</vt:lpstr>
      <vt:lpstr>Paste Mode</vt:lpstr>
      <vt:lpstr>Commercial Support</vt:lpstr>
      <vt:lpstr>Zerynth MicroPython Features</vt:lpstr>
      <vt:lpstr>Zerynth Supported Systems</vt:lpstr>
      <vt:lpstr>Digital I/O</vt:lpstr>
      <vt:lpstr>File Handling</vt:lpstr>
      <vt:lpstr>Simple Networking</vt:lpstr>
      <vt:lpstr>Hobby Servomotor Control</vt:lpstr>
      <vt:lpstr>Interrupt Handling</vt:lpstr>
      <vt:lpstr>Power Control</vt:lpstr>
      <vt:lpstr>www.micropython.org/unicorn/</vt:lpstr>
      <vt:lpstr>A Real-world problem</vt:lpstr>
      <vt:lpstr>Switches Aren’t Just On/Off</vt:lpstr>
      <vt:lpstr>Solving The Problem</vt:lpstr>
      <vt:lpstr>Switch Class Definition</vt:lpstr>
      <vt:lpstr>Debouncer Class Definition (1)</vt:lpstr>
      <vt:lpstr>Debouncer Class Definition (2)</vt:lpstr>
      <vt:lpstr>Switch Setup on ESP8266</vt:lpstr>
      <vt:lpstr>Main Loop</vt:lpstr>
      <vt:lpstr>Installation (ESP8266 Systems)</vt:lpstr>
      <vt:lpstr>Live Demonstration!</vt:lpstr>
      <vt:lpstr>Possibilities …</vt:lpstr>
      <vt:lpstr>Final Thoughts</vt:lpstr>
      <vt:lpstr>Questions?</vt:lpstr>
      <vt:lpstr>More Resources</vt:lpstr>
    </vt:vector>
  </TitlesOfParts>
  <Manager/>
  <Company>Holden Web, LLC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Steve Holden</dc:creator>
  <cp:keywords/>
  <dc:description/>
  <cp:lastModifiedBy>Steve Holden</cp:lastModifiedBy>
  <cp:revision>48</cp:revision>
  <dcterms:created xsi:type="dcterms:W3CDTF">2017-10-18T08:40:16Z</dcterms:created>
  <dcterms:modified xsi:type="dcterms:W3CDTF">2017-10-21T01:07:58Z</dcterms:modified>
  <cp:category/>
</cp:coreProperties>
</file>